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6" r:id="rId18"/>
    <p:sldId id="273" r:id="rId19"/>
    <p:sldId id="274" r:id="rId20"/>
    <p:sldId id="275"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09.12.2011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09.12.2011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09.12.2011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09.12.2011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09.12.2011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09.12.2011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09.12.2011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09.12.2011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09.12.2011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09.12.2011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09.12.2011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09.12.2011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0" y="0"/>
            <a:ext cx="9144000" cy="7109639"/>
          </a:xfrm>
          <a:prstGeom prst="rect">
            <a:avLst/>
          </a:prstGeom>
        </p:spPr>
        <p:txBody>
          <a:bodyPr wrap="square">
            <a:spAutoFit/>
          </a:bodyPr>
          <a:lstStyle/>
          <a:p>
            <a:pPr algn="ctr"/>
            <a:r>
              <a:rPr lang="ru-RU" sz="2350" dirty="0"/>
              <a:t>ПЕРСОНАЛЬНЫЕ </a:t>
            </a:r>
            <a:r>
              <a:rPr lang="ru-RU" sz="2350" dirty="0" smtClean="0"/>
              <a:t>ДАННЫЕ</a:t>
            </a:r>
            <a:endParaRPr lang="uk-UA" sz="2350" dirty="0"/>
          </a:p>
          <a:p>
            <a:r>
              <a:rPr lang="ru-RU" sz="2350" i="1" dirty="0"/>
              <a:t>1. Дата вступления в силу ЗУ «О защите персональных данных»?</a:t>
            </a:r>
            <a:endParaRPr lang="uk-UA" sz="2350" dirty="0"/>
          </a:p>
          <a:p>
            <a:r>
              <a:rPr lang="uk-UA" sz="2350" b="1" dirty="0"/>
              <a:t>Стаття 30. Прикінцеві положення</a:t>
            </a:r>
          </a:p>
          <a:p>
            <a:r>
              <a:rPr lang="uk-UA" sz="2350" dirty="0"/>
              <a:t>1. Цей Закон набирає чинності з 1 січня 2011 року</a:t>
            </a:r>
            <a:r>
              <a:rPr lang="uk-UA" sz="2350" dirty="0" smtClean="0"/>
              <a:t>.</a:t>
            </a:r>
            <a:endParaRPr lang="uk-UA" sz="2350" dirty="0"/>
          </a:p>
          <a:p>
            <a:r>
              <a:rPr lang="ru-RU" sz="2350" i="1" dirty="0"/>
              <a:t>2. Какие сведения относятся к персональным данным? </a:t>
            </a:r>
            <a:endParaRPr lang="uk-UA" sz="2350" dirty="0"/>
          </a:p>
          <a:p>
            <a:r>
              <a:rPr lang="ru-RU" sz="2350" b="1" dirty="0"/>
              <a:t>К персональным данным относятся:</a:t>
            </a:r>
            <a:endParaRPr lang="uk-UA" sz="2350" dirty="0"/>
          </a:p>
          <a:p>
            <a:r>
              <a:rPr lang="ru-RU" sz="2350" u="sng" dirty="0"/>
              <a:t>по природе сведений:</a:t>
            </a:r>
            <a:endParaRPr lang="uk-UA" sz="2350" dirty="0"/>
          </a:p>
          <a:p>
            <a:r>
              <a:rPr lang="ru-RU" sz="2350" dirty="0"/>
              <a:t>объективные сведения о физическом лице (биометрические данные, состояние банковского счета и т.п.);</a:t>
            </a:r>
            <a:endParaRPr lang="uk-UA" sz="2350" dirty="0"/>
          </a:p>
          <a:p>
            <a:r>
              <a:rPr lang="ru-RU" sz="2350" dirty="0"/>
              <a:t>субъективные сведения о физическом лице (автобиография, характеристика, материалы аттестации, описание личных качеств физического лица, досье и т.д.);</a:t>
            </a:r>
            <a:endParaRPr lang="uk-UA" sz="2350" dirty="0"/>
          </a:p>
          <a:p>
            <a:r>
              <a:rPr lang="ru-RU" sz="2350" u="sng" dirty="0"/>
              <a:t>по источникам сведений</a:t>
            </a:r>
            <a:r>
              <a:rPr lang="ru-RU" sz="2350" dirty="0"/>
              <a:t>:</a:t>
            </a:r>
            <a:endParaRPr lang="uk-UA" sz="2350" dirty="0"/>
          </a:p>
          <a:p>
            <a:r>
              <a:rPr lang="ru-RU" sz="2350" dirty="0"/>
              <a:t>сведения, содержащиеся в первичных и других источниках о физическом лице;</a:t>
            </a:r>
            <a:endParaRPr lang="uk-UA" sz="2350" dirty="0"/>
          </a:p>
          <a:p>
            <a:r>
              <a:rPr lang="ru-RU" sz="2350" u="sng" dirty="0"/>
              <a:t>по способу обработки сведений</a:t>
            </a:r>
            <a:r>
              <a:rPr lang="ru-RU" sz="2350" dirty="0"/>
              <a:t>:</a:t>
            </a:r>
            <a:endParaRPr lang="uk-UA" sz="2350" dirty="0"/>
          </a:p>
          <a:p>
            <a:r>
              <a:rPr lang="ru-RU" sz="2350" dirty="0"/>
              <a:t>сведения в алфавитно-цифровом формате;</a:t>
            </a:r>
            <a:endParaRPr lang="uk-UA" sz="2350" dirty="0"/>
          </a:p>
          <a:p>
            <a:r>
              <a:rPr lang="ru-RU" sz="2350" dirty="0"/>
              <a:t>сведения в графическом формате;</a:t>
            </a:r>
            <a:endParaRPr lang="uk-UA" sz="2350" dirty="0"/>
          </a:p>
          <a:p>
            <a:r>
              <a:rPr lang="ru-RU" sz="2350" dirty="0"/>
              <a:t>сведения в фото -  кино- аудио - и видео формате и т.п.;</a:t>
            </a:r>
            <a:endParaRPr lang="uk-UA" sz="2350" dirty="0"/>
          </a:p>
        </p:txBody>
      </p:sp>
    </p:spTree>
    <p:extLst>
      <p:ext uri="{BB962C8B-B14F-4D97-AF65-F5344CB8AC3E}">
        <p14:creationId xmlns:p14="http://schemas.microsoft.com/office/powerpoint/2010/main" val="257250723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1"/>
            <a:ext cx="9144000" cy="7109639"/>
          </a:xfrm>
          <a:prstGeom prst="rect">
            <a:avLst/>
          </a:prstGeom>
        </p:spPr>
        <p:txBody>
          <a:bodyPr wrap="square">
            <a:spAutoFit/>
          </a:bodyPr>
          <a:lstStyle/>
          <a:p>
            <a:r>
              <a:rPr lang="ru-RU" sz="2400" dirty="0"/>
              <a:t>соблюдением требований законодательства о защите персональных данных.</a:t>
            </a:r>
            <a:endParaRPr lang="uk-UA" sz="2400" dirty="0"/>
          </a:p>
          <a:p>
            <a:r>
              <a:rPr lang="ru-RU" sz="2400" dirty="0"/>
              <a:t>25 мая 2011 года Кабинетом Министров Украины принято постановление № 616 «Об утверждении Положения о Государственном реестре баз персональных данных и порядок его ведения». На исполнение пункта 2 постановления № 616 Службой принимаются меры для создания Государственного реестра баз персональных данных. Регистрация баз персональных данных по результатам рассмотрения заявлений владельцев баз персональных данных о регистрации баз персональных данных будет осуществляться с 1 июля 2011 года</a:t>
            </a:r>
            <a:r>
              <a:rPr lang="ru-RU" sz="2400" dirty="0" smtClean="0"/>
              <a:t>.</a:t>
            </a:r>
            <a:endParaRPr lang="en-US" sz="2400" dirty="0" smtClean="0"/>
          </a:p>
          <a:p>
            <a:endParaRPr lang="en-US" sz="2400" dirty="0"/>
          </a:p>
          <a:p>
            <a:r>
              <a:rPr lang="ru-RU" sz="2400" i="1" dirty="0"/>
              <a:t>9. Какова минимальная совокупность сведений позволяет конкретно идентифицировать личность и составляет собой суть определения «персональные данные»? </a:t>
            </a:r>
            <a:endParaRPr lang="uk-UA" sz="2400" dirty="0"/>
          </a:p>
          <a:p>
            <a:r>
              <a:rPr lang="ru-RU" sz="2400" dirty="0"/>
              <a:t>Согласно статье 2 Закона Украины «О защите персональных данных» субъект персональных данных - физическое лицо, в отношении которого в соответствии с законом осуществляется обработка персональных данных</a:t>
            </a:r>
            <a:r>
              <a:rPr lang="ru-RU" sz="2400" dirty="0" smtClean="0"/>
              <a:t>.</a:t>
            </a:r>
            <a:endParaRPr lang="uk-UA" sz="2400" dirty="0"/>
          </a:p>
        </p:txBody>
      </p:sp>
    </p:spTree>
    <p:extLst>
      <p:ext uri="{BB962C8B-B14F-4D97-AF65-F5344CB8AC3E}">
        <p14:creationId xmlns:p14="http://schemas.microsoft.com/office/powerpoint/2010/main" val="9512875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27562"/>
            <a:ext cx="9144000" cy="6924973"/>
          </a:xfrm>
          <a:prstGeom prst="rect">
            <a:avLst/>
          </a:prstGeom>
        </p:spPr>
        <p:txBody>
          <a:bodyPr wrap="square">
            <a:spAutoFit/>
          </a:bodyPr>
          <a:lstStyle/>
          <a:p>
            <a:r>
              <a:rPr lang="ru-RU" sz="2400" dirty="0"/>
              <a:t>Приведенное в Законе Украины «О защите персональных данных» определение понятия «персональные данные» в полной мере соответствует определению указанного понятия, предусмотренного в Конвенции Совета Европы о защите прав человека в связи с автоматизированной обработкой персональных данных.</a:t>
            </a:r>
            <a:endParaRPr lang="uk-UA" sz="2400" dirty="0"/>
          </a:p>
          <a:p>
            <a:r>
              <a:rPr lang="ru-RU" sz="2400" dirty="0"/>
              <a:t>Кроме того, действующие правовые инструменты Европейского союза в области защиты персональных данных направляются на защиту фундаментальных прав физических лиц, и в частности их прав на защиту персональных данных, что соответствует Хартии основных прав Европейского Союза.</a:t>
            </a:r>
            <a:endParaRPr lang="uk-UA" sz="2400" dirty="0"/>
          </a:p>
          <a:p>
            <a:r>
              <a:rPr lang="ru-RU" sz="2400" dirty="0"/>
              <a:t>Согласно международным стандартам, понятие «персональные данные» должно охватывать всю информацию о лице, которое идентифицировано или может быть идентифицировано любым образом. Для определения факта идентификации личности необходимо учитывать все средства, используемые владельцем или распорядителем баз персональных данных для идентификации указанного лица.</a:t>
            </a:r>
            <a:endParaRPr lang="uk-UA" sz="2400" dirty="0"/>
          </a:p>
          <a:p>
            <a:r>
              <a:rPr lang="ru-RU" dirty="0"/>
              <a:t> </a:t>
            </a:r>
            <a:endParaRPr lang="uk-UA" dirty="0"/>
          </a:p>
          <a:p>
            <a:endParaRPr lang="uk-UA" dirty="0"/>
          </a:p>
        </p:txBody>
      </p:sp>
    </p:spTree>
    <p:extLst>
      <p:ext uri="{BB962C8B-B14F-4D97-AF65-F5344CB8AC3E}">
        <p14:creationId xmlns:p14="http://schemas.microsoft.com/office/powerpoint/2010/main" val="102648917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7478970"/>
          </a:xfrm>
          <a:prstGeom prst="rect">
            <a:avLst/>
          </a:prstGeom>
        </p:spPr>
        <p:txBody>
          <a:bodyPr wrap="square">
            <a:spAutoFit/>
          </a:bodyPr>
          <a:lstStyle/>
          <a:p>
            <a:r>
              <a:rPr lang="ru-RU" sz="2400" dirty="0"/>
              <a:t>Такой широкий подход к определению персональных данных дает возможность достичь достаточной гибкости, что позволяет использовать указанное понятие в любых ситуациях и информационных и телекоммуникационных ресурсах, которые не существовали на момент принятия Конвенции, или могут возникнуть в будущем.</a:t>
            </a:r>
            <a:endParaRPr lang="uk-UA" sz="2400" dirty="0"/>
          </a:p>
          <a:p>
            <a:r>
              <a:rPr lang="ru-RU" sz="2400" u="sng" dirty="0"/>
              <a:t>Нам неизвестна практика определения минимальной совокупности сведений, позволяющая конкретно идентифицировать лицо, в целях применения законодательства о защите персональных данных в странах Европейского Союза</a:t>
            </a:r>
            <a:r>
              <a:rPr lang="ru-RU" sz="2400" u="sng" dirty="0" smtClean="0"/>
              <a:t>.</a:t>
            </a:r>
            <a:endParaRPr lang="en-US" sz="2400" u="sng" dirty="0" smtClean="0"/>
          </a:p>
          <a:p>
            <a:endParaRPr lang="en-US" sz="2400" u="sng" dirty="0"/>
          </a:p>
          <a:p>
            <a:r>
              <a:rPr lang="ru-RU" sz="2400" i="1" dirty="0"/>
              <a:t>10. Существуют ли общие требования к обработке персональных данных</a:t>
            </a:r>
            <a:r>
              <a:rPr lang="ru-RU" sz="2400" dirty="0"/>
              <a:t>? </a:t>
            </a:r>
            <a:endParaRPr lang="uk-UA" sz="2400" dirty="0"/>
          </a:p>
          <a:p>
            <a:r>
              <a:rPr lang="ru-RU" sz="2400" dirty="0"/>
              <a:t>Цель обработки персональных данных должна быть сформулирована в законах, нормативных актах, положениях, учредительных или иных документах, регулирующих деятельность владельца базы персональных данных и соответствовать законодательству о защите персональных данных.</a:t>
            </a:r>
            <a:endParaRPr lang="uk-UA" sz="2400" dirty="0"/>
          </a:p>
          <a:p>
            <a:r>
              <a:rPr lang="ru-RU" sz="2400" dirty="0"/>
              <a:t> </a:t>
            </a:r>
            <a:endParaRPr lang="uk-UA" sz="2400" dirty="0"/>
          </a:p>
          <a:p>
            <a:endParaRPr lang="uk-UA" sz="2400" dirty="0"/>
          </a:p>
        </p:txBody>
      </p:sp>
    </p:spTree>
    <p:extLst>
      <p:ext uri="{BB962C8B-B14F-4D97-AF65-F5344CB8AC3E}">
        <p14:creationId xmlns:p14="http://schemas.microsoft.com/office/powerpoint/2010/main" val="91074155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5262979"/>
          </a:xfrm>
          <a:prstGeom prst="rect">
            <a:avLst/>
          </a:prstGeom>
        </p:spPr>
        <p:txBody>
          <a:bodyPr wrap="square">
            <a:spAutoFit/>
          </a:bodyPr>
          <a:lstStyle/>
          <a:p>
            <a:r>
              <a:rPr lang="ru-RU" sz="2400" dirty="0"/>
              <a:t>Согласно статье 6 Закона Украины «О защите персональных данных» первичными источниками сведений о физическом лице являются: выданные на ее имя документы, подписанные ею документы, сведения, которые лицо предоставляет о себе.</a:t>
            </a:r>
            <a:endParaRPr lang="uk-UA" sz="2400" dirty="0"/>
          </a:p>
          <a:p>
            <a:r>
              <a:rPr lang="ru-RU" sz="2400" dirty="0"/>
              <a:t>Обработка персональных данных осуществляется для конкретных и законных целей, определенных по согласию субъекта персональных данных или в случаях, предусмотренных Законами Украины в порядке, установленном законодательством.</a:t>
            </a:r>
            <a:endParaRPr lang="uk-UA" sz="2400" dirty="0"/>
          </a:p>
          <a:p>
            <a:r>
              <a:rPr lang="ru-RU" sz="2400" dirty="0"/>
              <a:t>Не допускается обработка данных о физическом лице без его согласия, кроме случаев, определенных законом, и только в интересах национальной безопасности, экономического благосостояния и прав человека</a:t>
            </a:r>
            <a:r>
              <a:rPr lang="ru-RU" sz="2400" dirty="0" smtClean="0"/>
              <a:t>.</a:t>
            </a:r>
            <a:endParaRPr lang="en-US" sz="2400" dirty="0" smtClean="0"/>
          </a:p>
          <a:p>
            <a:endParaRPr lang="en-US" sz="2400" dirty="0"/>
          </a:p>
          <a:p>
            <a:endParaRPr lang="uk-UA" sz="2400" dirty="0"/>
          </a:p>
        </p:txBody>
      </p:sp>
    </p:spTree>
    <p:extLst>
      <p:ext uri="{BB962C8B-B14F-4D97-AF65-F5344CB8AC3E}">
        <p14:creationId xmlns:p14="http://schemas.microsoft.com/office/powerpoint/2010/main" val="194209822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32" y="0"/>
            <a:ext cx="9145132" cy="7109639"/>
          </a:xfrm>
          <a:prstGeom prst="rect">
            <a:avLst/>
          </a:prstGeom>
        </p:spPr>
        <p:txBody>
          <a:bodyPr wrap="square">
            <a:spAutoFit/>
          </a:bodyPr>
          <a:lstStyle/>
          <a:p>
            <a:r>
              <a:rPr lang="ru-RU" sz="2350" i="1" dirty="0"/>
              <a:t>11. Предусматривает ли Закон Украины «О защите персональных данных» особые требования к обработке персональных данных?</a:t>
            </a:r>
            <a:endParaRPr lang="uk-UA" sz="2350" dirty="0"/>
          </a:p>
          <a:p>
            <a:r>
              <a:rPr lang="ru-RU" sz="2350" dirty="0"/>
              <a:t>Согласно статье 7 Закона Украины «О защите персональных данных» запрещается обработка персональных данных о расовом или этническом происхождении, политические, религиозные или мировоззренческие убеждения, членство в политических партиях и профессиональных союзах, а также данных, касающихся здоровья или половой жизни. В тоже время статья предусматривает ограничение и определяет случаи, когда положение части первой указанной статьи не применяются*. </a:t>
            </a:r>
            <a:endParaRPr lang="en-US" sz="2350" dirty="0" smtClean="0"/>
          </a:p>
          <a:p>
            <a:r>
              <a:rPr lang="ru-RU" sz="2350" i="1" dirty="0"/>
              <a:t>* </a:t>
            </a:r>
            <a:r>
              <a:rPr lang="uk-UA" sz="2350" i="1" dirty="0"/>
              <a:t>2. Положення частини першої цієї статті не застосовується, якщо обробка персональних даних:</a:t>
            </a:r>
            <a:endParaRPr lang="uk-UA" sz="2350" dirty="0"/>
          </a:p>
          <a:p>
            <a:r>
              <a:rPr lang="uk-UA" sz="2350" i="1" dirty="0"/>
              <a:t>1) здійснюється за умови надання суб'єктом персональних даних однозначної згоди на обробку таких даних;</a:t>
            </a:r>
            <a:endParaRPr lang="uk-UA" sz="2350" dirty="0"/>
          </a:p>
          <a:p>
            <a:r>
              <a:rPr lang="uk-UA" sz="2350" i="1" dirty="0"/>
              <a:t>2) необхідна для здійснення прав та виконання обов'язків у сфері трудових правовідносин відповідно до закону;</a:t>
            </a:r>
            <a:endParaRPr lang="uk-UA" sz="2350" dirty="0"/>
          </a:p>
          <a:p>
            <a:r>
              <a:rPr lang="uk-UA" sz="2350" i="1" dirty="0"/>
              <a:t>3) необхідна для захисту інтересів суб'єкта персональних даних або іншої особи у разі недієздатності або обмеження цивільної дієздатності суб'єкта персональних даних</a:t>
            </a:r>
            <a:r>
              <a:rPr lang="uk-UA" sz="2350" i="1" dirty="0" smtClean="0"/>
              <a:t>;</a:t>
            </a:r>
            <a:endParaRPr lang="uk-UA" sz="2350" dirty="0"/>
          </a:p>
        </p:txBody>
      </p:sp>
    </p:spTree>
    <p:extLst>
      <p:ext uri="{BB962C8B-B14F-4D97-AF65-F5344CB8AC3E}">
        <p14:creationId xmlns:p14="http://schemas.microsoft.com/office/powerpoint/2010/main" val="356290606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13645"/>
            <a:ext cx="9144000" cy="7094250"/>
          </a:xfrm>
          <a:prstGeom prst="rect">
            <a:avLst/>
          </a:prstGeom>
        </p:spPr>
        <p:txBody>
          <a:bodyPr wrap="square">
            <a:spAutoFit/>
          </a:bodyPr>
          <a:lstStyle/>
          <a:p>
            <a:r>
              <a:rPr lang="uk-UA" sz="2300" i="1" dirty="0"/>
              <a:t>4) здійснюється релігійною організацією, громадською організацією світоглядної спрямованості, політичною партією або професійною спілкою, що створені відповідно до закону, за умови, що обробка стосується виключно персональних даних членів цих об'єднань або осіб, які підтримують постійні контакти з ними у зв'язку з характером їх діяльності, та персональні дані не передаються третій особі без згоди суб'єктів персональних даних;</a:t>
            </a:r>
            <a:endParaRPr lang="uk-UA" sz="2300" dirty="0"/>
          </a:p>
          <a:p>
            <a:r>
              <a:rPr lang="uk-UA" sz="2300" i="1" dirty="0"/>
              <a:t>5) необхідна для обґрунтування, задоволення або захисту правової вимоги;</a:t>
            </a:r>
            <a:endParaRPr lang="uk-UA" sz="2300" dirty="0"/>
          </a:p>
          <a:p>
            <a:r>
              <a:rPr lang="uk-UA" sz="2300" i="1" dirty="0"/>
              <a:t>6) необхідна в цілях охорони здоров'я, для забезпечення піклування чи лікування за умови, що такі дані обробляються медичним працівником або іншою особою закладу охорони здоров'я, на якого покладено обов'язки щодо забезпечення захисту персональних даних;</a:t>
            </a:r>
            <a:endParaRPr lang="uk-UA" sz="2300" dirty="0"/>
          </a:p>
          <a:p>
            <a:r>
              <a:rPr lang="uk-UA" sz="2300" i="1" dirty="0"/>
              <a:t>7) стосується обвинувачень у вчиненні злочинів, вироків суду, здійснення державним органом повноважень, визначених законом, щодо виконання завдань оперативно-розшукової чи контррозвідувальної діяльності, боротьби з тероризмом;</a:t>
            </a:r>
            <a:endParaRPr lang="uk-UA" sz="2300" dirty="0"/>
          </a:p>
          <a:p>
            <a:r>
              <a:rPr lang="uk-UA" sz="2300" i="1" dirty="0"/>
              <a:t>8) стосується даних, які були оприлюднені суб'єктом персональних даних.</a:t>
            </a:r>
            <a:endParaRPr lang="uk-UA" sz="2300" dirty="0"/>
          </a:p>
          <a:p>
            <a:endParaRPr lang="uk-UA" dirty="0"/>
          </a:p>
        </p:txBody>
      </p:sp>
    </p:spTree>
    <p:extLst>
      <p:ext uri="{BB962C8B-B14F-4D97-AF65-F5344CB8AC3E}">
        <p14:creationId xmlns:p14="http://schemas.microsoft.com/office/powerpoint/2010/main" val="214551295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830997"/>
          </a:xfrm>
          <a:prstGeom prst="rect">
            <a:avLst/>
          </a:prstGeom>
        </p:spPr>
        <p:txBody>
          <a:bodyPr wrap="square">
            <a:spAutoFit/>
          </a:bodyPr>
          <a:lstStyle/>
          <a:p>
            <a:pPr algn="ctr"/>
            <a:r>
              <a:rPr lang="ru-RU" sz="2400" b="1" i="1" dirty="0" err="1"/>
              <a:t>Інструкція</a:t>
            </a:r>
            <a:r>
              <a:rPr lang="ru-RU" sz="2400" b="1" i="1" dirty="0"/>
              <a:t> </a:t>
            </a:r>
            <a:r>
              <a:rPr lang="ru-RU" sz="2400" b="1" i="1" dirty="0" err="1"/>
              <a:t>створення</a:t>
            </a:r>
            <a:r>
              <a:rPr lang="ru-RU" sz="2400" b="1" i="1" dirty="0"/>
              <a:t> та </a:t>
            </a:r>
            <a:r>
              <a:rPr lang="ru-RU" sz="2400" b="1" i="1" dirty="0" err="1"/>
              <a:t>подачі</a:t>
            </a:r>
            <a:r>
              <a:rPr lang="ru-RU" sz="2400" b="1" i="1" dirty="0"/>
              <a:t>  заяви в </a:t>
            </a:r>
            <a:r>
              <a:rPr lang="ru-RU" sz="2400" b="1" i="1" dirty="0" err="1"/>
              <a:t>електронному</a:t>
            </a:r>
            <a:r>
              <a:rPr lang="ru-RU" sz="2400" b="1" i="1" dirty="0"/>
              <a:t> </a:t>
            </a:r>
            <a:r>
              <a:rPr lang="ru-RU" sz="2400" b="1" i="1" dirty="0" err="1"/>
              <a:t>вигляді</a:t>
            </a:r>
            <a:r>
              <a:rPr lang="ru-RU" sz="2400" b="1" i="1" dirty="0"/>
              <a:t> (сайт https://rbpd.informjust.ua)</a:t>
            </a:r>
            <a:endParaRPr lang="uk-UA" sz="2400" dirty="0"/>
          </a:p>
        </p:txBody>
      </p:sp>
      <p:pic>
        <p:nvPicPr>
          <p:cNvPr id="1026" name="Рисунок 1"/>
          <p:cNvPicPr>
            <a:picLocks noChangeAspect="1" noChangeArrowheads="1"/>
          </p:cNvPicPr>
          <p:nvPr/>
        </p:nvPicPr>
        <p:blipFill>
          <a:blip r:embed="rId2">
            <a:extLst>
              <a:ext uri="{28A0092B-C50C-407E-A947-70E740481C1C}">
                <a14:useLocalDpi xmlns:a14="http://schemas.microsoft.com/office/drawing/2010/main" val="0"/>
              </a:ext>
            </a:extLst>
          </a:blip>
          <a:srcRect l="10294" t="18353" r="11472" b="56207"/>
          <a:stretch>
            <a:fillRect/>
          </a:stretch>
        </p:blipFill>
        <p:spPr bwMode="auto">
          <a:xfrm>
            <a:off x="713" y="857606"/>
            <a:ext cx="9144000" cy="3147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3205221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6206"/>
            <a:ext cx="9144000" cy="6971139"/>
          </a:xfrm>
          <a:prstGeom prst="rect">
            <a:avLst/>
          </a:prstGeom>
        </p:spPr>
        <p:txBody>
          <a:bodyPr wrap="square">
            <a:spAutoFit/>
          </a:bodyPr>
          <a:lstStyle/>
          <a:p>
            <a:r>
              <a:rPr lang="ru-RU" sz="2350" b="1" dirty="0"/>
              <a:t>1.  </a:t>
            </a:r>
            <a:r>
              <a:rPr lang="ru-RU" sz="2350" b="1" dirty="0" err="1"/>
              <a:t>Створення</a:t>
            </a:r>
            <a:r>
              <a:rPr lang="ru-RU" sz="2350" b="1" dirty="0"/>
              <a:t> заяви </a:t>
            </a:r>
            <a:endParaRPr lang="uk-UA" sz="2350" dirty="0"/>
          </a:p>
          <a:p>
            <a:r>
              <a:rPr lang="ru-RU" sz="2350" dirty="0"/>
              <a:t>1.1.  </a:t>
            </a:r>
            <a:r>
              <a:rPr lang="ru-RU" sz="2350" dirty="0" err="1"/>
              <a:t>Виберіть</a:t>
            </a:r>
            <a:r>
              <a:rPr lang="ru-RU" sz="2350" dirty="0"/>
              <a:t> пункт меню сайту </a:t>
            </a:r>
            <a:r>
              <a:rPr lang="ru-RU" sz="2350" b="1" dirty="0"/>
              <a:t>"</a:t>
            </a:r>
            <a:r>
              <a:rPr lang="ru-RU" sz="2350" b="1" dirty="0" err="1"/>
              <a:t>Створити</a:t>
            </a:r>
            <a:r>
              <a:rPr lang="ru-RU" sz="2350" b="1" dirty="0"/>
              <a:t> </a:t>
            </a:r>
            <a:r>
              <a:rPr lang="ru-RU" sz="2350" b="1" dirty="0" err="1"/>
              <a:t>заяву</a:t>
            </a:r>
            <a:r>
              <a:rPr lang="ru-RU" sz="2350" b="1" dirty="0"/>
              <a:t>"</a:t>
            </a:r>
            <a:r>
              <a:rPr lang="ru-RU" sz="2350" dirty="0"/>
              <a:t> та </a:t>
            </a:r>
            <a:r>
              <a:rPr lang="ru-RU" sz="2350" dirty="0" err="1"/>
              <a:t>підпункт</a:t>
            </a:r>
            <a:r>
              <a:rPr lang="ru-RU" sz="2350" dirty="0"/>
              <a:t> меню з </a:t>
            </a:r>
            <a:r>
              <a:rPr lang="ru-RU" sz="2350" dirty="0" err="1"/>
              <a:t>відповідною</a:t>
            </a:r>
            <a:r>
              <a:rPr lang="ru-RU" sz="2350" dirty="0"/>
              <a:t> </a:t>
            </a:r>
            <a:r>
              <a:rPr lang="ru-RU" sz="2350" dirty="0" err="1"/>
              <a:t>назвою</a:t>
            </a:r>
            <a:r>
              <a:rPr lang="ru-RU" sz="2350" dirty="0"/>
              <a:t> заяви ("</a:t>
            </a:r>
            <a:r>
              <a:rPr lang="uk-UA" sz="2350" dirty="0"/>
              <a:t>Про реєстрацію БПД" або "Про надання витягу з реєстру"), яку необхідно створити.</a:t>
            </a:r>
          </a:p>
          <a:p>
            <a:r>
              <a:rPr lang="ru-RU" sz="2350" dirty="0"/>
              <a:t>1.2. </a:t>
            </a:r>
            <a:r>
              <a:rPr lang="uk-UA" sz="2350" dirty="0"/>
              <a:t>Заповніть відомостями всі поля форми заяви.</a:t>
            </a:r>
          </a:p>
          <a:p>
            <a:r>
              <a:rPr lang="ru-RU" sz="2350" dirty="0"/>
              <a:t>1.3. </a:t>
            </a:r>
            <a:r>
              <a:rPr lang="uk-UA" sz="2350" dirty="0"/>
              <a:t>Внесіть контрольні символи з зображення, що знаходиться нижче всіх полів форми заяви, та натисніть кнопку "Сформувати заяву". </a:t>
            </a:r>
          </a:p>
          <a:p>
            <a:r>
              <a:rPr lang="ru-RU" sz="2350" dirty="0"/>
              <a:t>1.4. </a:t>
            </a:r>
            <a:r>
              <a:rPr lang="uk-UA" sz="2350" dirty="0"/>
              <a:t>Якщо вказані на формі заяви відомості є коректними, та контрольні символи з зображення вказані вірно, </a:t>
            </a:r>
            <a:r>
              <a:rPr lang="uk-UA" sz="2350" dirty="0" smtClean="0"/>
              <a:t>відкриється</a:t>
            </a:r>
            <a:endParaRPr lang="en-US" sz="2350" dirty="0" smtClean="0"/>
          </a:p>
          <a:p>
            <a:r>
              <a:rPr lang="uk-UA" sz="2350" dirty="0"/>
              <a:t>сторінка </a:t>
            </a:r>
            <a:r>
              <a:rPr lang="uk-UA" sz="2350" b="1" dirty="0"/>
              <a:t>"Збереження файлу заяви"</a:t>
            </a:r>
            <a:r>
              <a:rPr lang="uk-UA" sz="2350" dirty="0"/>
              <a:t> з повідомленням про успішне формування файлу заяви.</a:t>
            </a:r>
          </a:p>
          <a:p>
            <a:r>
              <a:rPr lang="ru-RU" sz="2350" dirty="0"/>
              <a:t>1.5. </a:t>
            </a:r>
            <a:r>
              <a:rPr lang="uk-UA" sz="2350" dirty="0"/>
              <a:t>На сторінці </a:t>
            </a:r>
            <a:r>
              <a:rPr lang="uk-UA" sz="2350" b="1" dirty="0"/>
              <a:t>"Збереження файлу заяви"</a:t>
            </a:r>
            <a:r>
              <a:rPr lang="uk-UA" sz="2350" dirty="0"/>
              <a:t> натисніть елемент </a:t>
            </a:r>
            <a:r>
              <a:rPr lang="uk-UA" sz="2350" b="1" dirty="0"/>
              <a:t>"Зберегти файл заяви"</a:t>
            </a:r>
            <a:r>
              <a:rPr lang="uk-UA" sz="2350" dirty="0"/>
              <a:t> (файл заяви відкривати не потрібно!) та збережіть файл заяви на локальному диску комп’ютера</a:t>
            </a:r>
            <a:r>
              <a:rPr lang="uk-UA" sz="2350" dirty="0" smtClean="0"/>
              <a:t>.</a:t>
            </a:r>
            <a:endParaRPr lang="uk-UA" sz="2350" dirty="0"/>
          </a:p>
          <a:p>
            <a:r>
              <a:rPr lang="ru-RU" sz="2350" b="1" dirty="0"/>
              <a:t>2.  </a:t>
            </a:r>
            <a:r>
              <a:rPr lang="ru-RU" sz="2350" b="1" dirty="0" err="1"/>
              <a:t>Підпис</a:t>
            </a:r>
            <a:r>
              <a:rPr lang="ru-RU" sz="2350" b="1" dirty="0"/>
              <a:t> файлу заяви </a:t>
            </a:r>
            <a:r>
              <a:rPr lang="ru-RU" sz="2350" b="1" dirty="0" err="1"/>
              <a:t>електронним</a:t>
            </a:r>
            <a:r>
              <a:rPr lang="ru-RU" sz="2350" b="1" dirty="0"/>
              <a:t> </a:t>
            </a:r>
            <a:r>
              <a:rPr lang="ru-RU" sz="2350" b="1" dirty="0" err="1"/>
              <a:t>цифровим</a:t>
            </a:r>
            <a:r>
              <a:rPr lang="ru-RU" sz="2350" b="1" dirty="0"/>
              <a:t> </a:t>
            </a:r>
            <a:r>
              <a:rPr lang="ru-RU" sz="2350" b="1" dirty="0" err="1"/>
              <a:t>підписом</a:t>
            </a:r>
            <a:endParaRPr lang="uk-UA" sz="2350" dirty="0"/>
          </a:p>
          <a:p>
            <a:r>
              <a:rPr lang="uk-UA" sz="2350" dirty="0"/>
              <a:t>Підпишіть збережений на локальному диску комп’ютера файл заяви електронним цифровим підписом та збережіть підписаний файл заяви на локальному диску комп’ютера.</a:t>
            </a:r>
          </a:p>
          <a:p>
            <a:endParaRPr lang="uk-UA" sz="2400" dirty="0"/>
          </a:p>
        </p:txBody>
      </p:sp>
    </p:spTree>
    <p:extLst>
      <p:ext uri="{BB962C8B-B14F-4D97-AF65-F5344CB8AC3E}">
        <p14:creationId xmlns:p14="http://schemas.microsoft.com/office/powerpoint/2010/main" val="190681255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4262" y="0"/>
            <a:ext cx="9168261" cy="461665"/>
          </a:xfrm>
          <a:prstGeom prst="rect">
            <a:avLst/>
          </a:prstGeom>
        </p:spPr>
        <p:txBody>
          <a:bodyPr wrap="square">
            <a:spAutoFit/>
          </a:bodyPr>
          <a:lstStyle/>
          <a:p>
            <a:r>
              <a:rPr lang="ru-RU" sz="2400" b="1" dirty="0"/>
              <a:t>3.  Подача заяви </a:t>
            </a:r>
            <a:r>
              <a:rPr lang="ru-RU" sz="2400" b="1" dirty="0" err="1"/>
              <a:t>Реєстратору</a:t>
            </a:r>
            <a:endParaRPr lang="uk-UA" sz="2400" dirty="0"/>
          </a:p>
        </p:txBody>
      </p:sp>
      <p:pic>
        <p:nvPicPr>
          <p:cNvPr id="2050" name="Рисунок 4"/>
          <p:cNvPicPr>
            <a:picLocks noChangeAspect="1" noChangeArrowheads="1"/>
          </p:cNvPicPr>
          <p:nvPr/>
        </p:nvPicPr>
        <p:blipFill>
          <a:blip r:embed="rId2">
            <a:extLst>
              <a:ext uri="{28A0092B-C50C-407E-A947-70E740481C1C}">
                <a14:useLocalDpi xmlns:a14="http://schemas.microsoft.com/office/drawing/2010/main" val="0"/>
              </a:ext>
            </a:extLst>
          </a:blip>
          <a:srcRect l="10147" t="18118" r="11765" b="20470"/>
          <a:stretch>
            <a:fillRect/>
          </a:stretch>
        </p:blipFill>
        <p:spPr bwMode="auto">
          <a:xfrm>
            <a:off x="-1" y="414040"/>
            <a:ext cx="9143999" cy="450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7203771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16621"/>
            <a:ext cx="9144000" cy="6740307"/>
          </a:xfrm>
          <a:prstGeom prst="rect">
            <a:avLst/>
          </a:prstGeom>
        </p:spPr>
        <p:txBody>
          <a:bodyPr wrap="square">
            <a:spAutoFit/>
          </a:bodyPr>
          <a:lstStyle/>
          <a:p>
            <a:r>
              <a:rPr lang="uk-UA" sz="2400" dirty="0"/>
              <a:t>3.1. </a:t>
            </a:r>
            <a:r>
              <a:rPr lang="ru-RU" sz="2400" dirty="0" err="1"/>
              <a:t>Виберіть</a:t>
            </a:r>
            <a:r>
              <a:rPr lang="ru-RU" sz="2400" dirty="0"/>
              <a:t> пункт меню сайту </a:t>
            </a:r>
            <a:r>
              <a:rPr lang="uk-UA" sz="2400" b="1" dirty="0"/>
              <a:t>"Подати заяву"</a:t>
            </a:r>
            <a:r>
              <a:rPr lang="uk-UA" sz="2400" dirty="0"/>
              <a:t>, і на сторінці, що відкриється, натисніть на елемент </a:t>
            </a:r>
            <a:r>
              <a:rPr lang="uk-UA" sz="2400" b="1" dirty="0"/>
              <a:t>"Подати заяву в електронному вигляді"</a:t>
            </a:r>
            <a:r>
              <a:rPr lang="uk-UA" sz="2400" dirty="0"/>
              <a:t>.</a:t>
            </a:r>
          </a:p>
          <a:p>
            <a:r>
              <a:rPr lang="uk-UA" sz="2400" dirty="0"/>
              <a:t>Відкриється нова сторінка, до 3-х полів якої, за допомогою кнопок "</a:t>
            </a:r>
            <a:r>
              <a:rPr lang="uk-UA" sz="2400" dirty="0" err="1"/>
              <a:t>Обзор</a:t>
            </a:r>
            <a:r>
              <a:rPr lang="uk-UA" sz="2400" dirty="0"/>
              <a:t>", необхідно обрати на локальному диску та завантажити наступні файли:</a:t>
            </a:r>
          </a:p>
          <a:p>
            <a:r>
              <a:rPr lang="ru-RU" sz="2400" dirty="0"/>
              <a:t>-  </a:t>
            </a:r>
            <a:r>
              <a:rPr lang="uk-UA" sz="2400" dirty="0"/>
              <a:t>файл заяви (максимальний розмір файлу – 512 </a:t>
            </a:r>
            <a:r>
              <a:rPr lang="uk-UA" sz="2400" dirty="0" err="1"/>
              <a:t>кБ</a:t>
            </a:r>
            <a:r>
              <a:rPr lang="uk-UA" sz="2400" dirty="0"/>
              <a:t>, тип файлу "Документ </a:t>
            </a:r>
            <a:r>
              <a:rPr lang="ru-RU" sz="2400" dirty="0"/>
              <a:t>XML</a:t>
            </a:r>
            <a:r>
              <a:rPr lang="uk-UA" sz="2400" dirty="0"/>
              <a:t>");</a:t>
            </a:r>
          </a:p>
          <a:p>
            <a:r>
              <a:rPr lang="uk-UA" sz="2400" dirty="0"/>
              <a:t>-  підписаний ЕЦП файл заяви (максимальний розмір файлу – 512 </a:t>
            </a:r>
            <a:r>
              <a:rPr lang="uk-UA" sz="2400" dirty="0" err="1"/>
              <a:t>кБ</a:t>
            </a:r>
            <a:r>
              <a:rPr lang="uk-UA" sz="2400" dirty="0"/>
              <a:t>, тип файлу "Підписаний файл");</a:t>
            </a:r>
          </a:p>
          <a:p>
            <a:r>
              <a:rPr lang="ru-RU" sz="2400" dirty="0"/>
              <a:t>-  </a:t>
            </a:r>
            <a:r>
              <a:rPr lang="uk-UA" sz="2400" dirty="0"/>
              <a:t>файл публічного сертифіката (максимальний розмір файлу - 100кБ, тип файлу "Сертифікат безпеки"). </a:t>
            </a:r>
          </a:p>
          <a:p>
            <a:r>
              <a:rPr lang="ru-RU" sz="2400" dirty="0"/>
              <a:t>3.2. </a:t>
            </a:r>
            <a:r>
              <a:rPr lang="uk-UA" sz="2400" dirty="0"/>
              <a:t>Внесіть контрольні символи з зображення, що знаходиться нижче полів вибору файлів, та натисніть кнопку </a:t>
            </a:r>
            <a:r>
              <a:rPr lang="ru-RU" sz="2400" b="1" dirty="0"/>
              <a:t>"Подати </a:t>
            </a:r>
            <a:r>
              <a:rPr lang="ru-RU" sz="2400" b="1" dirty="0" err="1"/>
              <a:t>заяву</a:t>
            </a:r>
            <a:r>
              <a:rPr lang="ru-RU" sz="2400" b="1" dirty="0"/>
              <a:t>"</a:t>
            </a:r>
            <a:r>
              <a:rPr lang="ru-RU" sz="2400" dirty="0"/>
              <a:t>.</a:t>
            </a:r>
            <a:endParaRPr lang="uk-UA" sz="2400" dirty="0"/>
          </a:p>
          <a:p>
            <a:r>
              <a:rPr lang="uk-UA" sz="2400" dirty="0"/>
              <a:t>3.3. Якщо вказані на сторінці файли є коректними, та контрольні символи з зображення вказані вірно, заява у електронному вигляді буде передана Реєстратору та зареєстрована у базі даних заяв. </a:t>
            </a:r>
          </a:p>
          <a:p>
            <a:r>
              <a:rPr lang="uk-UA" sz="2400" dirty="0"/>
              <a:t>3.4. Після реєстрації заяви відображається повідомлення </a:t>
            </a:r>
            <a:r>
              <a:rPr lang="uk-UA" sz="2400" dirty="0" smtClean="0"/>
              <a:t>про</a:t>
            </a:r>
            <a:endParaRPr lang="uk-UA" sz="2400" dirty="0"/>
          </a:p>
        </p:txBody>
      </p:sp>
    </p:spTree>
    <p:extLst>
      <p:ext uri="{BB962C8B-B14F-4D97-AF65-F5344CB8AC3E}">
        <p14:creationId xmlns:p14="http://schemas.microsoft.com/office/powerpoint/2010/main" val="30934648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2"/>
            <a:ext cx="9144000" cy="6963445"/>
          </a:xfrm>
          <a:prstGeom prst="rect">
            <a:avLst/>
          </a:prstGeom>
        </p:spPr>
        <p:txBody>
          <a:bodyPr wrap="square">
            <a:spAutoFit/>
          </a:bodyPr>
          <a:lstStyle/>
          <a:p>
            <a:r>
              <a:rPr lang="ru-RU" sz="2350" u="sng" dirty="0"/>
              <a:t>по форме обработки сведений</a:t>
            </a:r>
            <a:r>
              <a:rPr lang="ru-RU" sz="2350" dirty="0"/>
              <a:t>:</a:t>
            </a:r>
            <a:endParaRPr lang="uk-UA" sz="2350" dirty="0"/>
          </a:p>
          <a:p>
            <a:r>
              <a:rPr lang="ru-RU" sz="2350" dirty="0"/>
              <a:t>сведения на бумажных носителях;</a:t>
            </a:r>
            <a:endParaRPr lang="uk-UA" sz="2350" dirty="0"/>
          </a:p>
          <a:p>
            <a:r>
              <a:rPr lang="ru-RU" sz="2350" dirty="0"/>
              <a:t>сведения на электронных носителях;</a:t>
            </a:r>
            <a:endParaRPr lang="uk-UA" sz="2350" dirty="0"/>
          </a:p>
          <a:p>
            <a:r>
              <a:rPr lang="ru-RU" sz="2350" dirty="0"/>
              <a:t>сведения на магнитных носителях;</a:t>
            </a:r>
            <a:endParaRPr lang="uk-UA" sz="2350" dirty="0"/>
          </a:p>
          <a:p>
            <a:r>
              <a:rPr lang="ru-RU" sz="2350" dirty="0"/>
              <a:t> сведения на оптических носителях и т.п.;</a:t>
            </a:r>
            <a:endParaRPr lang="uk-UA" sz="2350" dirty="0"/>
          </a:p>
          <a:p>
            <a:r>
              <a:rPr lang="ru-RU" sz="2350" u="sng" dirty="0"/>
              <a:t>по требованиям к обработке данных:</a:t>
            </a:r>
            <a:endParaRPr lang="uk-UA" sz="2350" dirty="0"/>
          </a:p>
          <a:p>
            <a:r>
              <a:rPr lang="ru-RU" sz="2350" dirty="0"/>
              <a:t>сведения, касательно которых применяются общие требования обработки в соответствии с Законом;</a:t>
            </a:r>
            <a:endParaRPr lang="uk-UA" sz="2350" dirty="0"/>
          </a:p>
          <a:p>
            <a:r>
              <a:rPr lang="ru-RU" sz="2350" dirty="0"/>
              <a:t>сведения, касательно которых согласно статье 7 Закона применяются особые требования обработки (расовое или этническое происхождение, политические, религиозные или мировоззренческие убеждения, членство в политических партиях и профессиональных союзах, а также сведения, касающиеся здоровья или половой жизни и т.п.)</a:t>
            </a:r>
            <a:endParaRPr lang="uk-UA" sz="2350" dirty="0"/>
          </a:p>
          <a:p>
            <a:r>
              <a:rPr lang="ru-RU" sz="2350" u="sng" dirty="0"/>
              <a:t>за связью с физическим лицом:</a:t>
            </a:r>
            <a:endParaRPr lang="uk-UA" sz="2350" dirty="0"/>
          </a:p>
          <a:p>
            <a:r>
              <a:rPr lang="ru-RU" sz="2350" dirty="0"/>
              <a:t>сведения, касающиеся физического лица непосредственно (регистрационная запись о праве собственности на объект недвижимого имущества, записи видеонаблюдения в общественных местах, записи на обслуживание автомобиля и т.п.).</a:t>
            </a:r>
            <a:endParaRPr lang="uk-UA" sz="2350" dirty="0"/>
          </a:p>
        </p:txBody>
      </p:sp>
    </p:spTree>
    <p:extLst>
      <p:ext uri="{BB962C8B-B14F-4D97-AF65-F5344CB8AC3E}">
        <p14:creationId xmlns:p14="http://schemas.microsoft.com/office/powerpoint/2010/main" val="377253711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2308324"/>
          </a:xfrm>
          <a:prstGeom prst="rect">
            <a:avLst/>
          </a:prstGeom>
        </p:spPr>
        <p:txBody>
          <a:bodyPr wrap="square">
            <a:spAutoFit/>
          </a:bodyPr>
          <a:lstStyle/>
          <a:p>
            <a:r>
              <a:rPr lang="uk-UA" sz="2400" dirty="0"/>
              <a:t>успішну подачу заяви в електронному вигляді, </a:t>
            </a:r>
            <a:r>
              <a:rPr lang="ru-RU" sz="2400" dirty="0"/>
              <a:t>в</a:t>
            </a:r>
            <a:r>
              <a:rPr lang="uk-UA" sz="2400" dirty="0"/>
              <a:t> якому зазначено реєстраційний номер заяви. На адресу електронної пошти заявника, вказану у заяві, надходить повідомлення про успішне подання заяви, яке містить реєстраційний номер заяви. Зареєстрована заява відображається на головній сторінці сайту у результатах пошуку зареєстрованих заяв. </a:t>
            </a:r>
            <a:endParaRPr lang="uk-UA" sz="2400" dirty="0"/>
          </a:p>
        </p:txBody>
      </p:sp>
    </p:spTree>
    <p:extLst>
      <p:ext uri="{BB962C8B-B14F-4D97-AF65-F5344CB8AC3E}">
        <p14:creationId xmlns:p14="http://schemas.microsoft.com/office/powerpoint/2010/main" val="37317935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3856" y="0"/>
            <a:ext cx="9157855" cy="6370975"/>
          </a:xfrm>
          <a:prstGeom prst="rect">
            <a:avLst/>
          </a:prstGeom>
        </p:spPr>
        <p:txBody>
          <a:bodyPr wrap="square">
            <a:spAutoFit/>
          </a:bodyPr>
          <a:lstStyle/>
          <a:p>
            <a:r>
              <a:rPr lang="ru-RU" sz="2400" i="1" dirty="0"/>
              <a:t>3. Как быть с физическими лицами, которые не предоставили четко выраженное согласие на обработку их персональных данных, к 1 января 2011 года (до вступления в силу Закона Украины «О защите персональных данных»)? </a:t>
            </a:r>
            <a:endParaRPr lang="uk-UA" sz="2400" dirty="0"/>
          </a:p>
          <a:p>
            <a:r>
              <a:rPr lang="ru-RU" sz="2400" dirty="0"/>
              <a:t>Согласие субъекта персональных данных на обработку его персональных данных повторно не предоставляется, если владелец продолжает обрабатывать персональные данные субъекта, согласно правоотношений на основе свободного волеизъявления физического лица, возникшие до вступления Закона в силу.</a:t>
            </a:r>
            <a:endParaRPr lang="uk-UA" sz="2400" dirty="0"/>
          </a:p>
          <a:p>
            <a:r>
              <a:rPr lang="ru-RU" sz="2400" dirty="0"/>
              <a:t> </a:t>
            </a:r>
            <a:endParaRPr lang="uk-UA" sz="2400" dirty="0"/>
          </a:p>
          <a:p>
            <a:r>
              <a:rPr lang="ru-RU" sz="2400" i="1" dirty="0"/>
              <a:t>4 .</a:t>
            </a:r>
            <a:r>
              <a:rPr lang="ru-RU" sz="2400" dirty="0"/>
              <a:t> </a:t>
            </a:r>
            <a:r>
              <a:rPr lang="ru-RU" sz="2400" i="1" dirty="0"/>
              <a:t>Где искать цели обработки персональных данных и что они собой представляют?</a:t>
            </a:r>
            <a:endParaRPr lang="uk-UA" sz="2400" dirty="0"/>
          </a:p>
          <a:p>
            <a:r>
              <a:rPr lang="ru-RU" sz="2400" dirty="0"/>
              <a:t>Цели обработки персональных данных должны соответствовать целям  деятельности владельца базы персональных данных, которые зафиксированы в его учредительных документах и / или предусмотренные законодательством Украины, регулирующим его деятельность</a:t>
            </a:r>
            <a:r>
              <a:rPr lang="ru-RU" sz="2400" dirty="0" smtClean="0"/>
              <a:t>.</a:t>
            </a:r>
            <a:endParaRPr lang="uk-UA" sz="2400" dirty="0"/>
          </a:p>
        </p:txBody>
      </p:sp>
    </p:spTree>
    <p:extLst>
      <p:ext uri="{BB962C8B-B14F-4D97-AF65-F5344CB8AC3E}">
        <p14:creationId xmlns:p14="http://schemas.microsoft.com/office/powerpoint/2010/main" val="768612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7109639"/>
          </a:xfrm>
          <a:prstGeom prst="rect">
            <a:avLst/>
          </a:prstGeom>
        </p:spPr>
        <p:txBody>
          <a:bodyPr wrap="square">
            <a:spAutoFit/>
          </a:bodyPr>
          <a:lstStyle/>
          <a:p>
            <a:r>
              <a:rPr lang="ru-RU" sz="2400" dirty="0"/>
              <a:t>Типичными целями обработки персональных данных является обеспечение реализации:</a:t>
            </a:r>
            <a:endParaRPr lang="uk-UA" sz="2400" dirty="0"/>
          </a:p>
          <a:p>
            <a:r>
              <a:rPr lang="ru-RU" sz="2400" dirty="0"/>
              <a:t>- трудовых отношений;</a:t>
            </a:r>
            <a:endParaRPr lang="uk-UA" sz="2400" dirty="0"/>
          </a:p>
          <a:p>
            <a:r>
              <a:rPr lang="ru-RU" sz="2400" dirty="0" smtClean="0"/>
              <a:t>- административно-правовых </a:t>
            </a:r>
            <a:r>
              <a:rPr lang="ru-RU" sz="2400" dirty="0"/>
              <a:t>(в том числе, отношений в сфере государственного управления), налоговых отношений и отношений в сфере бухгалтерского учета</a:t>
            </a:r>
            <a:r>
              <a:rPr lang="ru-RU" sz="2400" dirty="0" smtClean="0"/>
              <a:t>;</a:t>
            </a:r>
            <a:endParaRPr lang="en-US" sz="2400" dirty="0" smtClean="0"/>
          </a:p>
          <a:p>
            <a:r>
              <a:rPr lang="ru-RU" sz="2400" dirty="0"/>
              <a:t>- отношений в сфере управления человеческими ресурсами, в частности, кадровым потенциалом;</a:t>
            </a:r>
            <a:endParaRPr lang="uk-UA" sz="2400" dirty="0"/>
          </a:p>
          <a:p>
            <a:r>
              <a:rPr lang="ru-RU" sz="2400" dirty="0"/>
              <a:t>- отношений в сфере экономических, финансовых услуг и страхования;</a:t>
            </a:r>
            <a:endParaRPr lang="uk-UA" sz="2400" dirty="0"/>
          </a:p>
          <a:p>
            <a:r>
              <a:rPr lang="ru-RU" sz="2400" dirty="0"/>
              <a:t>- отношений в сфере рекламы и сбора персональных данных в коммерческих целях;</a:t>
            </a:r>
            <a:endParaRPr lang="uk-UA" sz="2400" dirty="0"/>
          </a:p>
          <a:p>
            <a:r>
              <a:rPr lang="ru-RU" sz="2400" dirty="0"/>
              <a:t>- отношений в сфере телекоммуникационных услуг;</a:t>
            </a:r>
            <a:endParaRPr lang="uk-UA" sz="2400" dirty="0"/>
          </a:p>
          <a:p>
            <a:r>
              <a:rPr lang="ru-RU" sz="2400" dirty="0"/>
              <a:t>- отношений в сфере общественной, политической и религиозной деятельности, культуры, досуга, спортивной и социальной деятельности;</a:t>
            </a:r>
            <a:endParaRPr lang="uk-UA" sz="2400" dirty="0"/>
          </a:p>
          <a:p>
            <a:r>
              <a:rPr lang="ru-RU" sz="2400" dirty="0"/>
              <a:t>- отношений в сфере образования;</a:t>
            </a:r>
            <a:endParaRPr lang="uk-UA" sz="2400" dirty="0"/>
          </a:p>
          <a:p>
            <a:r>
              <a:rPr lang="ru-RU" sz="2400" dirty="0"/>
              <a:t>- отношений в сфере здравоохранения;</a:t>
            </a:r>
            <a:endParaRPr lang="uk-UA" sz="2400" dirty="0"/>
          </a:p>
          <a:p>
            <a:endParaRPr lang="uk-UA" sz="2400" dirty="0"/>
          </a:p>
        </p:txBody>
      </p:sp>
    </p:spTree>
    <p:extLst>
      <p:ext uri="{BB962C8B-B14F-4D97-AF65-F5344CB8AC3E}">
        <p14:creationId xmlns:p14="http://schemas.microsoft.com/office/powerpoint/2010/main" val="5810556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1"/>
            <a:ext cx="9144000" cy="6740307"/>
          </a:xfrm>
          <a:prstGeom prst="rect">
            <a:avLst/>
          </a:prstGeom>
        </p:spPr>
        <p:txBody>
          <a:bodyPr wrap="square">
            <a:spAutoFit/>
          </a:bodyPr>
          <a:lstStyle/>
          <a:p>
            <a:r>
              <a:rPr lang="ru-RU" sz="2400" dirty="0"/>
              <a:t>- отношений в сфере безопасности, включая вопросы частных расследований, построения системы частной безопасности и частной охраны;</a:t>
            </a:r>
            <a:endParaRPr lang="uk-UA" sz="2400" dirty="0"/>
          </a:p>
          <a:p>
            <a:r>
              <a:rPr lang="ru-RU" sz="2400" dirty="0"/>
              <a:t>- отношений в сфере транспорта;</a:t>
            </a:r>
            <a:endParaRPr lang="uk-UA" sz="2400" dirty="0"/>
          </a:p>
          <a:p>
            <a:r>
              <a:rPr lang="ru-RU" sz="2400" dirty="0"/>
              <a:t>- отношений в сфере науки, исторических исследований и статистики;</a:t>
            </a:r>
            <a:endParaRPr lang="uk-UA" sz="2400" dirty="0"/>
          </a:p>
          <a:p>
            <a:r>
              <a:rPr lang="ru-RU" sz="2400" dirty="0" smtClean="0"/>
              <a:t>- иных </a:t>
            </a:r>
            <a:r>
              <a:rPr lang="ru-RU" sz="2400" dirty="0"/>
              <a:t>отношений, требующих обработки персональных данных</a:t>
            </a:r>
            <a:r>
              <a:rPr lang="ru-RU" sz="2400" dirty="0" smtClean="0"/>
              <a:t>.</a:t>
            </a:r>
            <a:endParaRPr lang="en-US" sz="2400" dirty="0" smtClean="0"/>
          </a:p>
          <a:p>
            <a:endParaRPr lang="en-US" sz="2400" dirty="0" smtClean="0"/>
          </a:p>
          <a:p>
            <a:r>
              <a:rPr lang="uk-UA" sz="2400" dirty="0"/>
              <a:t> </a:t>
            </a:r>
            <a:r>
              <a:rPr lang="ru-RU" sz="2400" i="1" dirty="0"/>
              <a:t>5. Нужно ли предприятиями, учреждениями и организациями получать документированное согласие от физических лиц (наемных работников) в соответствии с ч.5 статьи 6 Закона Украины «О защите персональных данных» для целей обработки документации при осуществлении деятельности?</a:t>
            </a:r>
            <a:endParaRPr lang="uk-UA" sz="2400" dirty="0"/>
          </a:p>
          <a:p>
            <a:r>
              <a:rPr lang="ru-RU" sz="2400" dirty="0"/>
              <a:t> Согласно пункту 1 статьи 11 Закона Украины «О защите </a:t>
            </a:r>
            <a:r>
              <a:rPr lang="ru-RU" sz="2400" dirty="0" err="1"/>
              <a:t>персональних</a:t>
            </a:r>
            <a:r>
              <a:rPr lang="ru-RU" sz="2400" dirty="0"/>
              <a:t> </a:t>
            </a:r>
            <a:r>
              <a:rPr lang="ru-RU" sz="2400" dirty="0" err="1"/>
              <a:t>даних</a:t>
            </a:r>
            <a:r>
              <a:rPr lang="ru-RU" sz="2400" dirty="0"/>
              <a:t>» основаниями возникновения права на использование персональных данных являются:</a:t>
            </a:r>
            <a:endParaRPr lang="uk-UA" sz="2400" dirty="0"/>
          </a:p>
          <a:p>
            <a:r>
              <a:rPr lang="ru-RU" sz="2400" dirty="0"/>
              <a:t>согласие субъекта персональных данных на обработку его персональных данных. </a:t>
            </a:r>
            <a:endParaRPr lang="uk-UA" sz="2400" dirty="0"/>
          </a:p>
        </p:txBody>
      </p:sp>
    </p:spTree>
    <p:extLst>
      <p:ext uri="{BB962C8B-B14F-4D97-AF65-F5344CB8AC3E}">
        <p14:creationId xmlns:p14="http://schemas.microsoft.com/office/powerpoint/2010/main" val="35046723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7109639"/>
          </a:xfrm>
          <a:prstGeom prst="rect">
            <a:avLst/>
          </a:prstGeom>
        </p:spPr>
        <p:txBody>
          <a:bodyPr wrap="square">
            <a:spAutoFit/>
          </a:bodyPr>
          <a:lstStyle/>
          <a:p>
            <a:r>
              <a:rPr lang="ru-RU" sz="2350" dirty="0"/>
              <a:t>Субъект персональных данных имеет право при согласии внести оговорку относительно ограничения права на обработку своих персональных данных, или разрешение на обработку персональных данных, предоставленный владельцу базы персональных данных в соответствии с законом исключительно для осуществления его полномочий.</a:t>
            </a:r>
            <a:endParaRPr lang="uk-UA" sz="2350" dirty="0"/>
          </a:p>
          <a:p>
            <a:r>
              <a:rPr lang="ru-RU" sz="2350" dirty="0"/>
              <a:t>Получение согласия работника предприятия, учреждения, организации о предоставлении разрешения на обработку его персональных данных в соответствии с сформулированной цели их обработки является основанием для возникновения права на обработку персональных данных наемных работников</a:t>
            </a:r>
            <a:r>
              <a:rPr lang="ru-RU" sz="2350" dirty="0" smtClean="0"/>
              <a:t>.</a:t>
            </a:r>
            <a:endParaRPr lang="en-US" sz="2350" dirty="0" smtClean="0"/>
          </a:p>
          <a:p>
            <a:endParaRPr lang="en-US" sz="2350" dirty="0"/>
          </a:p>
          <a:p>
            <a:r>
              <a:rPr lang="ru-RU" sz="2350" i="1" dirty="0"/>
              <a:t>6. Какие условия должен создать владелец для надлежащей защиты персональных данных? Что должен включать процесс обработки персональных данных?</a:t>
            </a:r>
            <a:endParaRPr lang="uk-UA" sz="2350" dirty="0"/>
          </a:p>
          <a:p>
            <a:r>
              <a:rPr lang="ru-RU" sz="2350" dirty="0"/>
              <a:t>Владелец базы данных должен создать условия для защиты персональных данных и обеспечить защиту этих данных</a:t>
            </a:r>
            <a:r>
              <a:rPr lang="ru-RU" sz="2350" dirty="0" smtClean="0"/>
              <a:t>.</a:t>
            </a:r>
            <a:endParaRPr lang="en-US" sz="2350" dirty="0" smtClean="0"/>
          </a:p>
          <a:p>
            <a:r>
              <a:rPr lang="ru-RU" sz="2350" dirty="0"/>
              <a:t>Условия для защиты персональных данных зависят от конкретных реальных угроз, природы персональных данных, обрабатываемых,</a:t>
            </a:r>
            <a:endParaRPr lang="uk-UA" sz="2350" dirty="0"/>
          </a:p>
        </p:txBody>
      </p:sp>
    </p:spTree>
    <p:extLst>
      <p:ext uri="{BB962C8B-B14F-4D97-AF65-F5344CB8AC3E}">
        <p14:creationId xmlns:p14="http://schemas.microsoft.com/office/powerpoint/2010/main" val="34842780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7386638"/>
          </a:xfrm>
          <a:prstGeom prst="rect">
            <a:avLst/>
          </a:prstGeom>
        </p:spPr>
        <p:txBody>
          <a:bodyPr wrap="square">
            <a:spAutoFit/>
          </a:bodyPr>
          <a:lstStyle/>
          <a:p>
            <a:r>
              <a:rPr lang="ru-RU" sz="2350" dirty="0" smtClean="0"/>
              <a:t>технологии </a:t>
            </a:r>
            <a:r>
              <a:rPr lang="ru-RU" sz="2350" dirty="0"/>
              <a:t>обработки информации и типа информационной системы, в рамках которой обрабатываются персональные данные.</a:t>
            </a:r>
            <a:endParaRPr lang="uk-UA" sz="2350" dirty="0"/>
          </a:p>
          <a:p>
            <a:r>
              <a:rPr lang="ru-RU" sz="2350" dirty="0"/>
              <a:t>В любом случае владелец может провести детальный анализ угроз и иных факторов, влияющих на степень риска. На основе анализа рисков владелец может решить, какой уровень защищенности базы персональных данных необходим для создания условий по защите персональных данных.</a:t>
            </a:r>
            <a:endParaRPr lang="uk-UA" sz="2350" dirty="0"/>
          </a:p>
          <a:p>
            <a:r>
              <a:rPr lang="ru-RU" sz="2350" dirty="0"/>
              <a:t>Обработка персональных данных является планомерным процессом на предприятии, в учреждении, организации и должен включать в себя следующие элементы:</a:t>
            </a:r>
            <a:endParaRPr lang="uk-UA" sz="2350" dirty="0"/>
          </a:p>
          <a:p>
            <a:r>
              <a:rPr lang="ru-RU" sz="2350" dirty="0"/>
              <a:t>1)первичная оценка состояния обработки персональных данных;</a:t>
            </a:r>
            <a:endParaRPr lang="uk-UA" sz="2350" dirty="0"/>
          </a:p>
          <a:p>
            <a:r>
              <a:rPr lang="ru-RU" sz="2350" dirty="0"/>
              <a:t>2) планирование и внедрение системы управления персональными данными;</a:t>
            </a:r>
            <a:endParaRPr lang="uk-UA" sz="2350" dirty="0"/>
          </a:p>
          <a:p>
            <a:r>
              <a:rPr lang="ru-RU" sz="2350" dirty="0"/>
              <a:t>3) обеспечение текущего функционирования системы управления персональными данными;</a:t>
            </a:r>
            <a:endParaRPr lang="uk-UA" sz="2350" dirty="0"/>
          </a:p>
          <a:p>
            <a:r>
              <a:rPr lang="ru-RU" sz="2350" dirty="0"/>
              <a:t>4) периодическая и текущая оценка эффективности системы управления персональными данными;</a:t>
            </a:r>
            <a:endParaRPr lang="uk-UA" sz="2350" dirty="0"/>
          </a:p>
          <a:p>
            <a:r>
              <a:rPr lang="ru-RU" sz="2350" dirty="0"/>
              <a:t>5) совершенствование системы управления персональными данными.</a:t>
            </a:r>
            <a:endParaRPr lang="uk-UA" sz="2350" dirty="0"/>
          </a:p>
          <a:p>
            <a:endParaRPr lang="uk-UA" dirty="0"/>
          </a:p>
        </p:txBody>
      </p:sp>
    </p:spTree>
    <p:extLst>
      <p:ext uri="{BB962C8B-B14F-4D97-AF65-F5344CB8AC3E}">
        <p14:creationId xmlns:p14="http://schemas.microsoft.com/office/powerpoint/2010/main" val="39063935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1"/>
            <a:ext cx="9144000" cy="6001643"/>
          </a:xfrm>
          <a:prstGeom prst="rect">
            <a:avLst/>
          </a:prstGeom>
        </p:spPr>
        <p:txBody>
          <a:bodyPr wrap="square">
            <a:spAutoFit/>
          </a:bodyPr>
          <a:lstStyle/>
          <a:p>
            <a:r>
              <a:rPr lang="ru-RU" sz="2400" i="1" dirty="0"/>
              <a:t>7. Будет ли считаться документация, используемая в деятельности предприятий, учреждений и организаций и содержит определенное структурированные персональные данные наемных работников «базой персональных данных» в понимании Закона Украины «О защите персональных данных»?</a:t>
            </a:r>
            <a:endParaRPr lang="uk-UA" sz="2400" dirty="0"/>
          </a:p>
          <a:p>
            <a:r>
              <a:rPr lang="ru-RU" sz="2400" dirty="0"/>
              <a:t> Согласно Закону Украины «О защите персональных данных» персональными данными являются сведения или совокупность сведений о физическом лице, которые идентифицированы или могут быть конкретно идентифицированы.</a:t>
            </a:r>
            <a:endParaRPr lang="uk-UA" sz="2400" dirty="0"/>
          </a:p>
          <a:p>
            <a:r>
              <a:rPr lang="ru-RU" sz="2400" dirty="0"/>
              <a:t>Документация предприятий, учреждений и организаций в электронной форме и/или в форме картотек, содержащих определенные структурированные персональные данные наемных работников </a:t>
            </a:r>
            <a:r>
              <a:rPr lang="ru-RU" sz="2400" u="sng" dirty="0"/>
              <a:t>попадает под определение "база персональных данных"</a:t>
            </a:r>
            <a:r>
              <a:rPr lang="ru-RU" sz="2400" dirty="0"/>
              <a:t> согласно Статье 2 Закона Украины «О защите персональных данных».</a:t>
            </a:r>
            <a:endParaRPr lang="uk-UA" sz="2400" dirty="0"/>
          </a:p>
          <a:p>
            <a:r>
              <a:rPr lang="ru-RU" sz="2400" i="1" dirty="0"/>
              <a:t> </a:t>
            </a:r>
            <a:endParaRPr lang="uk-UA" sz="2400" dirty="0"/>
          </a:p>
        </p:txBody>
      </p:sp>
    </p:spTree>
    <p:extLst>
      <p:ext uri="{BB962C8B-B14F-4D97-AF65-F5344CB8AC3E}">
        <p14:creationId xmlns:p14="http://schemas.microsoft.com/office/powerpoint/2010/main" val="39001151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5617"/>
            <a:ext cx="9144000" cy="6740307"/>
          </a:xfrm>
          <a:prstGeom prst="rect">
            <a:avLst/>
          </a:prstGeom>
        </p:spPr>
        <p:txBody>
          <a:bodyPr wrap="square">
            <a:spAutoFit/>
          </a:bodyPr>
          <a:lstStyle/>
          <a:p>
            <a:r>
              <a:rPr lang="ru-RU" sz="2400" i="1" dirty="0"/>
              <a:t>8. Для чего нужна регистрация баз персональных данных и когда она начнется?</a:t>
            </a:r>
            <a:endParaRPr lang="uk-UA" sz="2400" dirty="0"/>
          </a:p>
          <a:p>
            <a:r>
              <a:rPr lang="ru-RU" sz="2400" dirty="0"/>
              <a:t>Регистрация баз персональных данных является:</a:t>
            </a:r>
            <a:endParaRPr lang="uk-UA" sz="2400" dirty="0"/>
          </a:p>
          <a:p>
            <a:r>
              <a:rPr lang="ru-RU" sz="2400" dirty="0"/>
              <a:t>·полезной для субъектов персональных данных, поскольку является важным признаком прозрачности относительно обработки персональных данных, анализ записей в Государственном реестре может служить отправной точкой для представления субъектом персональных данных жалобы в компетентные органы;</a:t>
            </a:r>
            <a:endParaRPr lang="uk-UA" sz="2400" dirty="0"/>
          </a:p>
          <a:p>
            <a:r>
              <a:rPr lang="ru-RU" sz="2400" dirty="0"/>
              <a:t>·полезной для владельцев баз персональных данных, поскольку способствует их осведомленности о требованиях законодательства и о необходимости обеспечивать обработку персональных данных с соблюдением требований законодательства;</a:t>
            </a:r>
            <a:endParaRPr lang="uk-UA" sz="2400" dirty="0"/>
          </a:p>
          <a:p>
            <a:r>
              <a:rPr lang="ru-RU" sz="2400" dirty="0"/>
              <a:t>·полезной для уполномоченного государственного органа по защите персональных данных, поскольку позволяет ему быть осведомленным с ситуацией относительно обработки персональных данных, и одновременно позволяет осуществлять анализ записей с целью усовершенствования положений типового порядка обработки персональных данных и методов контроля </a:t>
            </a:r>
            <a:r>
              <a:rPr lang="ru-RU" sz="2400" dirty="0" smtClean="0"/>
              <a:t>за</a:t>
            </a:r>
            <a:endParaRPr lang="uk-UA" sz="2400" dirty="0"/>
          </a:p>
        </p:txBody>
      </p:sp>
    </p:spTree>
    <p:extLst>
      <p:ext uri="{BB962C8B-B14F-4D97-AF65-F5344CB8AC3E}">
        <p14:creationId xmlns:p14="http://schemas.microsoft.com/office/powerpoint/2010/main" val="1780467891"/>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TotalTime>
  <Words>1954</Words>
  <Application>Microsoft Office PowerPoint</Application>
  <PresentationFormat>Экран (4:3)</PresentationFormat>
  <Paragraphs>120</Paragraphs>
  <Slides>20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Вова</dc:creator>
  <cp:lastModifiedBy>Вова</cp:lastModifiedBy>
  <cp:revision>2</cp:revision>
  <dcterms:created xsi:type="dcterms:W3CDTF">2011-12-09T08:50:44Z</dcterms:created>
  <dcterms:modified xsi:type="dcterms:W3CDTF">2011-12-09T09:06:20Z</dcterms:modified>
</cp:coreProperties>
</file>