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ПОРЯДОК ЗАПОЛНЕНИЯ НАЛОГОВОЙ НАКЛАДНОЙ (НН)</a:t>
            </a:r>
            <a:endParaRPr lang="uk-UA" sz="2800" dirty="0"/>
          </a:p>
          <a:p>
            <a:pPr algn="ctr"/>
            <a:r>
              <a:rPr lang="ru-RU" sz="2800" i="1" dirty="0"/>
              <a:t>Приказ Министерства финансов Украины  01.11 .2011 №1379 (Дата вступления: со дня официального опубликования)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748089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487853"/>
              </p:ext>
            </p:extLst>
          </p:nvPr>
        </p:nvGraphicFramePr>
        <p:xfrm>
          <a:off x="-1" y="0"/>
          <a:ext cx="9144001" cy="694944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853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Случаи, когда оба экземпляра остаются у лица, которое выписало НН (п. 8)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верхней левой части оригинала делается соответствующая пометка "Х" и указывается тип причины: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01 - Выписана на сумму превышения обычной цены над фактической;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02 - Поставка неплательщику налога;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03 - Натуральная выплата в счет оплаты труда физическим лицам;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04 - Поставка в пределах баланса для непроизводственного использования;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05 - Ликвидация основных средств по самостоятельному решению плательщика налога;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06 - Перевод производственных основных средств в состав непроизводственных;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07 - Экспортные поставки;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08 - Поставка для операций, которые не являются объектом налогообложения налогом на добавленную стоимость</a:t>
                      </a: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;</a:t>
                      </a:r>
                      <a:endParaRPr lang="en-US" sz="24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09 - Поставка для операций, освобожденных от</a:t>
                      </a:r>
                      <a:endParaRPr lang="uk-UA" sz="2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0875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485604"/>
              </p:ext>
            </p:extLst>
          </p:nvPr>
        </p:nvGraphicFramePr>
        <p:xfrm>
          <a:off x="0" y="0"/>
          <a:ext cx="9144001" cy="694944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Случаи, когда оба экземпляра остаются у лица, которое выписало НН (п. 8)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обложения налогом на добавленную стоимость;</a:t>
                      </a:r>
                      <a:endParaRPr lang="en-US" sz="24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10 - Признание условной поставки товарных остатков и/или необоротных активов, находящихся на учете плательщика налога на день аннулирования его регистрации в качестве плательщика налога на добавленную стоимость, по которым был начислен налоговый кредит в прошлых или текущем налоговых периодах при аннулировании регистрации плательщика налога на добавленную стоимость;</a:t>
                      </a:r>
                      <a:endParaRPr lang="uk-UA" sz="240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 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Выписана по ежедневным итогам операций;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12 - Выписана на стоимость безвозмездно поставленных товаров/услуг, исчисленную исходя из уровня обычных цен;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13 - Использование производственных или непроизводственных средств, других товаров/услуг не в хозяйственной деятельности;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i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14 - Выписана покупателем (получателем) услуг от нерезидента.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568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65861"/>
              </p:ext>
            </p:extLst>
          </p:nvPr>
        </p:nvGraphicFramePr>
        <p:xfrm>
          <a:off x="0" y="0"/>
          <a:ext cx="9143999" cy="6949440"/>
        </p:xfrm>
        <a:graphic>
          <a:graphicData uri="http://schemas.openxmlformats.org/drawingml/2006/table">
            <a:tbl>
              <a:tblPr firstRow="1" firstCol="1" bandRow="1"/>
              <a:tblGrid>
                <a:gridCol w="467039"/>
                <a:gridCol w="1611024"/>
                <a:gridCol w="7065936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Особенности (п. 8)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8.1) поставка неплательщику НДС, включая поставка на экспорт осуществление операций по натуральным выплатам в счет оплаты труда физическим лицам, состоящим в трудовых отношениях: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"Индивидуальный налоговый номер покупателя" и "Номер свидетельства о регистрации плательщика налога на добавленную стоимость (покупателя)" проставляется ноль;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8.2) покупка (получение) услуг от нерезидента, место поставки которых находится на таможенной территории Украины: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"Индивидуальный налоговый номер продавца» отражается условный ИНН "300000000000", а в случае если такие услуги не предназначены для использования в хозяйственной деятельности или приобретены с целью их использования для поставки услуг за пределами таможенной территории Украины или услуг, место </a:t>
                      </a: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поставки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2447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227352"/>
              </p:ext>
            </p:extLst>
          </p:nvPr>
        </p:nvGraphicFramePr>
        <p:xfrm>
          <a:off x="0" y="0"/>
          <a:ext cx="9108504" cy="6949440"/>
        </p:xfrm>
        <a:graphic>
          <a:graphicData uri="http://schemas.openxmlformats.org/drawingml/2006/table">
            <a:tbl>
              <a:tblPr firstRow="1" firstCol="1" bandRow="1"/>
              <a:tblGrid>
                <a:gridCol w="467039"/>
                <a:gridCol w="1611024"/>
                <a:gridCol w="7030441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uk-UA" sz="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Особенности (п. 8)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которых определяется в соответствии с пунктом 186.3 статьи 186 раздела V Кодекса, - условный ИНН "200000000000";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"Номер свидетельства о регистрации плательщика налога на добавленную стоимость (продавца)" проставляется ноль.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8.3)поставка товаров/услуг в пределах баланса для непроизводственного использования; использования товаров/услуг, по которым суммы НДС предварительно были включены в налоговый кредит, в операциях, не являющихся объектом налогообложения или освобождающихся от налогообложения; признания условной поставки товарных остатков и/или необоротных активов, находящихся на учете плательщика налога на день аннулирования его регистрации в качестве плательщика налога на добавленную стоимость, по которым был начислен налоговый кредит в прошлых или текущем налоговых периодах; ликвидации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4860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683494"/>
              </p:ext>
            </p:extLst>
          </p:nvPr>
        </p:nvGraphicFramePr>
        <p:xfrm>
          <a:off x="0" y="0"/>
          <a:ext cx="9143999" cy="6949440"/>
        </p:xfrm>
        <a:graphic>
          <a:graphicData uri="http://schemas.openxmlformats.org/drawingml/2006/table">
            <a:tbl>
              <a:tblPr firstRow="1" firstCol="1" bandRow="1"/>
              <a:tblGrid>
                <a:gridCol w="467039"/>
                <a:gridCol w="1611024"/>
                <a:gridCol w="7065936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Особенности (п. 8)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основных средств по самостоятельному решению плательщика налога; перевод производственных основных средств в состав непроизводственных: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"Индивидуальный налоговый номер покупателя" и "Номер свидетельства о регистрации плательщика налога на добавленную стоимость (покупателя)" проставляется ноль.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8.4) Налоговая накладная выписывается по ежедневным итогам операций (если налоговая накладная не была выписана на эти операции) в случае: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осуществления поставки товаров/услуг за наличные конечному потребителю (не являющемуся плательщиком налога);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выписки транспортных билетов, гостиничных счетов или счетов, выставляемых плательщику налога за услуги связи, другие услуги, стоимость которых определяется по показателям приборов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3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36109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39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14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Особенности (п. 8)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учета, содержащих общую сумму платежа, сумму налога и налоговый номер продавца, за исключением тех, форма которых установлена международными стандартами;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+mn-lt"/>
                          <a:ea typeface="Times New Roman"/>
                          <a:cs typeface="Times New Roman"/>
                        </a:rPr>
                        <a:t>предоставление плательщику налога кассовых чеков, содержащих сумму поставленных товаров/услуг, общую сумму начисленного налога (с определением фискального и налогового номера поставщика).</a:t>
                      </a:r>
                      <a:endParaRPr lang="uk-UA" sz="24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084" marR="440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6197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9015315"/>
              </p:ext>
            </p:extLst>
          </p:nvPr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Облагаемые, освобожденные и нулевые операции (п.9)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Облагаемые или освобожденные от налогообложения - составляются отдельные налоговые накладные,  т.е. при одновременной поставке одному покупателю как налогооблагаемых товаров/услуг, так и таких, которые освобождены от налогообложения, продавец составляет отдельные налоговые накладные (не допускается заполнение в одной накладной одновременно графы 11 и граф 8, 9 и 10).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Облагаемые и нулевые - составляется одна налоговая накладная, в которой заполняются соответствующие графы.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237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208741"/>
              </p:ext>
            </p:extLst>
          </p:nvPr>
        </p:nvGraphicFramePr>
        <p:xfrm>
          <a:off x="0" y="0"/>
          <a:ext cx="9144001" cy="7026813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42203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Поставка товаров/услуг, освобожденных от налогообложения (ст. 197 разд.V и подразд.2 разд. XX) (п.10)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разделе III и графе 11 делается пометка "Без НДС" с обязательной ссылкой на соответствующий пункт и/или подпункт, статью, подраздел, раздел Кодекса.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376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17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Поставка товаров/услуг по нулевой ставке (ст. 195 НКУ) (п.11)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разделе III и графах 9 и 10 проставляется ноль.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824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374447"/>
              </p:ext>
            </p:extLst>
          </p:nvPr>
        </p:nvGraphicFramePr>
        <p:xfrm>
          <a:off x="0" y="0"/>
          <a:ext cx="9144001" cy="3861048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5515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01295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Заполнение раздела I НН (п. 12):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309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19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Дата возникновения налогового обязательства у продавца (графа 2) (п.12.1)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осуществление любого из события, произошедшего ранее, в соответствии с требованиями пункта 187.1 статьи 187 раздела V Кодекса;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48300"/>
              </p:ext>
            </p:extLst>
          </p:nvPr>
        </p:nvGraphicFramePr>
        <p:xfrm>
          <a:off x="0" y="3861048"/>
          <a:ext cx="9144001" cy="2996952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29969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Номенклатура товаров/услуг продавца (графа 3) (п. 12.2)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в НН, выписанной на сумму превышения обычной цены над фактической, в этой графе также указывается "превышение обычной цены над фактической по товарам, услугам, указанным в налоговой накладной N _______" (указывается порядковый номер налоговой накладной, выписанной на сумму поставки этих товаров/услуг, определенную исходя из их </a:t>
                      </a: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договорной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808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410152"/>
              </p:ext>
            </p:extLst>
          </p:nvPr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Номенклатура товаров/услуг продавца (графа 3) (п. 12.2)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(контрактной) стоимости);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в НН, выписанной на стоимость безвозмездно поставленных товаров/услуг, исчисленную исходя из уровня обычных цен, в этой графе также указывается "обычная цена за товары, услуги, указанные в налоговой накладной N _______" (указывается порядковый номер налоговой накладной, выписанной на сумму безвозмездного поставок этих товаров/услуг, равной нулю).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случае превышения количества наименований поставленных товаров/услуг по количеству строк, отведенных для их размещения в бланке налоговой накладной, такой бланк дополняется необходимым количеством строк;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106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713824"/>
              </p:ext>
            </p:extLst>
          </p:nvPr>
        </p:nvGraphicFramePr>
        <p:xfrm>
          <a:off x="0" y="0"/>
          <a:ext cx="9144001" cy="6918297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36610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5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uk-UA" sz="23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Форма НН (п.2)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01295" algn="l"/>
                        </a:tabLs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отпечатанная форма с последующим заполнением ее плательщиком налога на добавленную стоимость разборчивым почерком ручкой с чернилами (пастой) синего или черного цвета без подчисток и исправлений текста и цифровых данных;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Times New Roman"/>
                        <a:buChar char="-"/>
                        <a:tabLst>
                          <a:tab pos="201295" algn="l"/>
                        </a:tabLs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электронном виде с последующим печатанием. Печатная налоговая накладная может быть как с ячейками, так и без них.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Реквизиты заглавной части НН выравниваются по правому краю поля.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80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Язык составления НН  (п.2)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На государственном языке.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41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35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Дата составления НН (п.3)</a:t>
                      </a:r>
                      <a:endParaRPr lang="uk-UA" sz="235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35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Заполняется цифрами в такой последовательности: день месяца (две цифры), месяц (две цифры), год (четыре цифры). При этом точки, запятые и другие знаки препинания в дате выписки НН не проставляются.</a:t>
                      </a:r>
                      <a:endParaRPr lang="uk-UA" sz="235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46173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851039"/>
              </p:ext>
            </p:extLst>
          </p:nvPr>
        </p:nvGraphicFramePr>
        <p:xfrm>
          <a:off x="0" y="-3"/>
          <a:ext cx="9144001" cy="6858002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3429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21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Код товара согласно УКТ ВЭД (графа 4) (п.12.3)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заполняется в случае поставки подакцизных товаров и товаров, ввозимых на таможенную территорию Украины на всех этапах поставки таких товаров/услуг;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9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22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Единица измерения товаров/услуг (графа 5) (п.12.4)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грн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, шт., кг, м, см,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м.куб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.,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см.куб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., л. и т.д.;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5692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481083"/>
              </p:ext>
            </p:extLst>
          </p:nvPr>
        </p:nvGraphicFramePr>
        <p:xfrm>
          <a:off x="0" y="-3"/>
          <a:ext cx="9144001" cy="6972302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2857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Количество (объем) поставки товаров/услуг (графа 6) (п.12.5)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случае если услуги не имеют таких показателей, а измеряются только в стоимостном выражении, в графе 6 указывается: "услуга/проценты и т.д.";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графу 7 - цена поставки единицы товара/услуги без учета налога на добавленную стоимость; (п.12.6)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143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25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графу 8 - база налогообложения товаров/услуг, подлежащих обложению налогом на добавленную стоимость по основной ставке - 20 процентов (с 01.01.2014 г. - 17 процентов); (п.12.7)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7145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26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графу 9 - база налогообложения при осуществлении операций на таможенной территории Украины по поставке товаров/услуг, подлежащих обложению налогом на добавленную стоимость по нулевой ставке (согласно Кодексу); (п. 12.8)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9856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105823"/>
              </p:ext>
            </p:extLst>
          </p:nvPr>
        </p:nvGraphicFramePr>
        <p:xfrm>
          <a:off x="0" y="0"/>
          <a:ext cx="9143999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8676959"/>
              </a:tblGrid>
              <a:tr h="29391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27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графу 10 - база налогообложения при осуществлении операций, подлежащих обложению налогом на добавленную стоимость по нулевой ставке (подпункт 195.1.1 пункта 195.1 статьи 195 раздела V Кодекса); (п. 12.9)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94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28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графу 11 - база налогообложения товаров/услуг, освобожденных от налогообложения согласно статье 197 раздела V и подраздела 2 раздела XX Кодекса; (п. 12.10)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графу 12 - общая сумма средств, подлежащая уплате. (п. 12.11)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7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30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Заполнение раздела II налоговой накладной: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5299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910573"/>
              </p:ext>
            </p:extLst>
          </p:nvPr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41148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31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Возвратная (залоговая) тара (п.13)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Стоимость тары определяется в договоре (контракте) как возвратная (залоговая) и не включается в базу налогообложения, а указывается в графе 12 как общая сумма средств, подлежащих уплате.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1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32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Печать на НН (п. 16)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Для скрепления налоговых накладных может быть изготовлена отдельная печать "Для налоговых накладных".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427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447750"/>
              </p:ext>
            </p:extLst>
          </p:nvPr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33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Продажа ниже обычной цены (п.17)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Продавец выписывает 2 НН: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одну - на сумму, рассчитанную исходя из фактической цены поставки,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вторую - на сумму, рассчитанную исходя из превышения обычной цены над фактической.(с отметкой согласно п.8 Порядка 01 - Выписана на сумму превышения обычной цены над фактической). Такая налоговая накладная покупателю не предоставляется; все экземпляры таких налоговых накладных хранятся у продавца.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Аналогия по безвозмездно поставленных товаров/услуг, исчисленную исходя из уровня обычных цен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8106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081434"/>
              </p:ext>
            </p:extLst>
          </p:nvPr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34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Корректировка сумм НДС в НН (ст. 192 НКУ) (п.18)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Поставщик товаров/услуг выписывает расчет корректировки количественных и стоимостных показателей к налоговой накладной (приложение 2).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Номер расчета корректировки присваивается в соответствии с его номером в реестре выданных и полученных налоговых накладных.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08222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477279"/>
              </p:ext>
            </p:extLst>
          </p:nvPr>
        </p:nvGraphicFramePr>
        <p:xfrm>
          <a:off x="0" y="0"/>
          <a:ext cx="9144001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Основные моменты заполнения приложения 2 (п. 19 – п. 26)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Особенности: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если к НН, которая подлежит регистрации в ЕРНН - такой расчет предоставляется покупателю только после ее регистрации в ЕРНН;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если расчет корректировки составляется на сумму НДС, которая превышает сумму, предусмотренную п.11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подразд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 2 р. XX НКУ - подлежит регистрации в Едином реестре налоговых накладных только после регистрации в нем накладной, в которую выписывается этот расчет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 случае осуществления корректировки сумм налоговых обязательств по операциям по поставке подакцизных товаров и товаров, ввозимых на таможенную территорию Украины, в графе 4 расчета корректировки указывается код таких товаров согласно УКТ ВЭД.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498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1617964"/>
              </p:ext>
            </p:extLst>
          </p:nvPr>
        </p:nvGraphicFramePr>
        <p:xfrm>
          <a:off x="0" y="-27384"/>
          <a:ext cx="9144001" cy="6840761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684076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Порядковый номер НН (п.3)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Отдельные налоговые накладные по видам деятельности, которые предусматривают специальный режим налогообложения (отмечают в порядковом номере накладной после знака дроби перед номером филиала или структурного подразделения код соответствующей деятельности):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- 2 – с/х предприятия, применяющие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спец.режим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налогообложения деятельности в сфере сельского и лесного хозяйства, а также рыболовства согласно ст.209 раздела V Кодекса;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- 3 – с/х предприятия всех форм собственности, отвечающие критериям, определенным ст.209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р.V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Кодекса, но которые не избрали специальный режим налогообложения и реализуют молоко, скот, птицу, шерсть собственного производства, а также молочные продукты, молочное сырье и мясопродукты, произведенные в собственных перерабатывающих цехах</a:t>
                      </a: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;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8693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5913645"/>
              </p:ext>
            </p:extLst>
          </p:nvPr>
        </p:nvGraphicFramePr>
        <p:xfrm>
          <a:off x="5471" y="2924944"/>
          <a:ext cx="9144001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467039"/>
                <a:gridCol w="1611024"/>
                <a:gridCol w="7065938"/>
              </a:tblGrid>
              <a:tr h="4766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Местонахождение (налоговый адрес) (п.4)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Продавца и  покупателя указываются с учетом требований статьи 45 главы I раздела II Кодекса и статей 29 и 93 ГКУ.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950336"/>
              </p:ext>
            </p:extLst>
          </p:nvPr>
        </p:nvGraphicFramePr>
        <p:xfrm>
          <a:off x="1" y="0"/>
          <a:ext cx="9180511" cy="2926080"/>
        </p:xfrm>
        <a:graphic>
          <a:graphicData uri="http://schemas.openxmlformats.org/drawingml/2006/table">
            <a:tbl>
              <a:tblPr firstRow="1" firstCol="1" bandRow="1"/>
              <a:tblGrid>
                <a:gridCol w="461548"/>
                <a:gridCol w="1592082"/>
                <a:gridCol w="7126881"/>
              </a:tblGrid>
              <a:tr h="2924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Порядковый номер НН (п.3)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4 - перерабатывающие предприятия всех форм собственности, которые согласно п.1 </a:t>
                      </a:r>
                      <a:r>
                        <a:rPr lang="ru-RU" sz="24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подр</a:t>
                      </a: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 2 р. XX НКУ за реализованные ими молоко, молочное сырье и молочные продукты, мясо и мясопродукты, другую продукцию переработки животных, закупленных в живом весе (шкуры, субпродукты, мясокостная мука), в полном объеме направляют суммы НДС в специальный фонд государственного бюджета.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029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58049"/>
              </p:ext>
            </p:extLst>
          </p:nvPr>
        </p:nvGraphicFramePr>
        <p:xfrm>
          <a:off x="0" y="0"/>
          <a:ext cx="9252519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9252519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b="1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НКУ Стаття 45. Податкова адреса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45.1. Платник податків - фізична особа зобов'язаний визначити свою податкову адресу.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Податковою адресою платника податків - фізичної особи визнається місце її проживання, за яким вона береться на облік як платник податків в органі державної податкової служби.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Платник податків - фізична особа може мати одночасно не більше однієї податкової адреси.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45.2. Податковою адресою юридичної особи (відокремленого підрозділу юридичної особи) є місцезнаходження такої юридичної особи, відомості про що містяться у Єдиному державному реєстрі підприємств та організацій України.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Податковою адресою підприємства, переданого у довірче управління, є місцезнаходження довірчого власника. </a:t>
                      </a: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5652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>
                <a:latin typeface="Times New Roman" pitchFamily="18" charset="0"/>
                <a:ea typeface="Times New Roman"/>
                <a:cs typeface="Times New Roman" pitchFamily="18" charset="0"/>
              </a:rPr>
              <a:t>ГКУ</a:t>
            </a:r>
            <a:endParaRPr lang="uk-UA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spcAft>
                <a:spcPts val="0"/>
              </a:spcAft>
            </a:pPr>
            <a:r>
              <a:rPr lang="uk-UA" sz="2400" b="1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Стаття 29. Місце проживання фізичної особи</a:t>
            </a: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Місцем проживання фізичної особи є житловий будинок, квартира, інше приміщення, придатне для проживання в ньому (гуртожиток, готель тощо), у відповідному населеному пункті, в якому фізична особа проживає постійно, переважно або тимчасово.</a:t>
            </a:r>
          </a:p>
          <a:p>
            <a:pPr>
              <a:spcAft>
                <a:spcPts val="0"/>
              </a:spcAft>
            </a:pPr>
            <a:r>
              <a:rPr lang="uk-UA" sz="2400" b="1" dirty="0">
                <a:solidFill>
                  <a:srgbClr val="008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Стаття 93. Місцезнаходження юридичної особи</a:t>
            </a:r>
          </a:p>
          <a:p>
            <a:pPr algn="just">
              <a:spcAft>
                <a:spcPts val="0"/>
              </a:spcAft>
            </a:pPr>
            <a:r>
              <a:rPr lang="uk-UA" sz="2400" dirty="0">
                <a:solidFill>
                  <a:srgbClr val="008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Місцезнаходженням юридичної особи є фактичне місце ведення діяльності чи розташування офісу, з якого проводиться щоденне керування діяльністю юридичної особи (переважно знаходиться керівництво) та здійснення управління і обліку.</a:t>
            </a:r>
            <a:endParaRPr lang="uk-UA" sz="2400" dirty="0">
              <a:solidFill>
                <a:srgbClr val="008000"/>
              </a:solidFill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433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801805"/>
              </p:ext>
            </p:extLst>
          </p:nvPr>
        </p:nvGraphicFramePr>
        <p:xfrm>
          <a:off x="0" y="0"/>
          <a:ext cx="9144000" cy="5240650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3"/>
                <a:gridCol w="7065937"/>
              </a:tblGrid>
              <a:tr h="1825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Вид гражданско-правового договора (п.4)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Вид гражданско-правового договора. Дата заключения договора проставляется в соответствии с требованиями пункта 3 данного Порядка.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5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Соответствие с реестром НН (п.3, п.5)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номер (не содержит букв или других символов);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- сумма НДС;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72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8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Недействи-тельность (п.1)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Заполнена лицом, не зарегистрированным в налоговом органе и которому не присвоен ИНН плательщика НДС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8879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452679"/>
              </p:ext>
            </p:extLst>
          </p:nvPr>
        </p:nvGraphicFramePr>
        <p:xfrm>
          <a:off x="0" y="-3"/>
          <a:ext cx="9144001" cy="6858002"/>
        </p:xfrm>
        <a:graphic>
          <a:graphicData uri="http://schemas.openxmlformats.org/drawingml/2006/table">
            <a:tbl>
              <a:tblPr firstRow="1" firstCol="1" bandRow="1"/>
              <a:tblGrid>
                <a:gridCol w="467040"/>
                <a:gridCol w="1611024"/>
                <a:gridCol w="7065937"/>
              </a:tblGrid>
              <a:tr h="18703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Оформление (п.6)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1) в двух экземплярах (копия – у продавца (п. 6.4), оригинал – покупателю (п.6.1)) в день возникновения НО (нужное выделяется пометкой "Х");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2) основание для отнесения сумм НДС в НК;(п.6.2)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9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10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Регистрация в ЕРНН  (п.6.1)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Отметка в верхней левой части НН (нужное выделяется пометкой "Х")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07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11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Без права на отнесение НДС в НК (п.6.3)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отсутствие факта регистрации плательщиком налога - продавцом товаров/услуг налоговых накладных в Едином реестре налоговых накладных;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нарушение порядка заполнения налоговой накладной;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Times New Roman"/>
                        <a:buChar char="-"/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налоговая накладная выписанная плательщиком, который освобожден от уплаты налога по решению суда, после вступления в силу такого решения суда.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288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6185255"/>
              </p:ext>
            </p:extLst>
          </p:nvPr>
        </p:nvGraphicFramePr>
        <p:xfrm>
          <a:off x="26577" y="0"/>
          <a:ext cx="9117423" cy="6858000"/>
        </p:xfrm>
        <a:graphic>
          <a:graphicData uri="http://schemas.openxmlformats.org/drawingml/2006/table">
            <a:tbl>
              <a:tblPr firstRow="1" firstCol="1" bandRow="1"/>
              <a:tblGrid>
                <a:gridCol w="465682"/>
                <a:gridCol w="1606341"/>
                <a:gridCol w="7045400"/>
              </a:tblGrid>
              <a:tr h="6858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Отказ продавца товаров/услуг предоставить налоговую накладную или при нарушении им порядка ее заполнения и/или порядка регистрации в ЕРНН (п.7)</a:t>
                      </a:r>
                      <a:endParaRPr lang="uk-UA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покупатель имеет право приложить к налоговой декларации за отчетный налоговый период заявление с жалобой на такого поставщика, которое является основанием для включения сумм налога в состав налогового кредита. К заявлению прилагаются копии товарных чеков или других расчетных документов, удостоверяющих факт уплаты налога в связи с приобретением таких товаров/услуг, или копии первичных документов, составленных в соответствии с Законом Украины "О бухгалтерском учете и финансовой отчетности в Украине", подтверждающих факт получения таких товаров/услуг.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201295"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uk-UA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21483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2458</Words>
  <Application>Microsoft Office PowerPoint</Application>
  <PresentationFormat>Экран (4:3)</PresentationFormat>
  <Paragraphs>181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Вова</dc:creator>
  <cp:lastModifiedBy>Вова</cp:lastModifiedBy>
  <cp:revision>3</cp:revision>
  <dcterms:created xsi:type="dcterms:W3CDTF">2011-12-09T08:00:24Z</dcterms:created>
  <dcterms:modified xsi:type="dcterms:W3CDTF">2011-12-09T08:50:10Z</dcterms:modified>
</cp:coreProperties>
</file>